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  <p:sldMasterId id="2147483674" r:id="rId3"/>
    <p:sldMasterId id="2147483687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0058400" cy="7772400"/>
  <p:notesSz cx="6797675" cy="9926638"/>
  <p:defaultTextStyle>
    <a:defPPr>
      <a:defRPr lang="en-US"/>
    </a:defPPr>
    <a:lvl1pPr marL="0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624" y="-44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15636" y="403411"/>
            <a:ext cx="2161309" cy="58091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06582" y="587233"/>
            <a:ext cx="1579418" cy="133889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06582" y="2031918"/>
            <a:ext cx="1579418" cy="389823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718"/>
              </a:spcBef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5636" y="6333564"/>
            <a:ext cx="2161309" cy="1210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77000" y="6252882"/>
            <a:ext cx="2244436" cy="2017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6477000" y="403412"/>
            <a:ext cx="2244436" cy="1555997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7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6477001" y="2418370"/>
            <a:ext cx="2244148" cy="371348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6477000" y="1999750"/>
            <a:ext cx="2244436" cy="3053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7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429298" y="5423561"/>
            <a:ext cx="1879768" cy="180184"/>
          </a:xfrm>
        </p:spPr>
        <p:txBody>
          <a:bodyPr lIns="0" tIns="0" rIns="0" bIns="0" anchor="t">
            <a:noAutofit/>
          </a:bodyPr>
          <a:lstStyle>
            <a:lvl1pPr marL="0" indent="0" algn="l" defTabSz="902641">
              <a:lnSpc>
                <a:spcPct val="100000"/>
              </a:lnSpc>
              <a:spcBef>
                <a:spcPts val="987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586061" y="5423561"/>
            <a:ext cx="1879768" cy="18018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742825" y="5423561"/>
            <a:ext cx="1879768" cy="180184"/>
          </a:xfrm>
        </p:spPr>
        <p:txBody>
          <a:bodyPr lIns="0" tIns="0" rIns="0" bIns="0" anchor="t">
            <a:noAutofit/>
          </a:bodyPr>
          <a:lstStyle>
            <a:lvl1pPr marL="0" indent="0" algn="l" defTabSz="902641">
              <a:lnSpc>
                <a:spcPct val="100000"/>
              </a:lnSpc>
              <a:spcBef>
                <a:spcPts val="987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332780" y="2525247"/>
            <a:ext cx="2274670" cy="721497"/>
          </a:xfrm>
        </p:spPr>
        <p:txBody>
          <a:bodyPr lIns="0" tIns="0" rIns="0" bIns="0" anchor="t">
            <a:noAutofit/>
          </a:bodyPr>
          <a:lstStyle>
            <a:lvl1pPr marL="0" indent="0" algn="l" defTabSz="902641">
              <a:lnSpc>
                <a:spcPct val="120000"/>
              </a:lnSpc>
              <a:spcBef>
                <a:spcPts val="987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001750" y="394243"/>
            <a:ext cx="605118" cy="623455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 defTabSz="820583">
              <a:lnSpc>
                <a:spcPct val="125000"/>
              </a:lnSpc>
              <a:buNone/>
            </a:pPr>
            <a:r>
              <a:rPr lang="ru-RU" sz="7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7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7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7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7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9351818" y="1"/>
            <a:ext cx="1524000" cy="6853986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058" tIns="41029" rIns="82058" bIns="410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820583">
              <a:spcBef>
                <a:spcPts val="1077"/>
              </a:spcBef>
              <a:buNone/>
            </a:pPr>
            <a:r>
              <a:rPr lang="ru-RU" sz="10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820583">
              <a:spcBef>
                <a:spcPts val="1077"/>
              </a:spcBef>
              <a:buNone/>
            </a:pPr>
            <a:r>
              <a:rPr lang="ru-RU" sz="10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0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0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0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820583">
              <a:spcBef>
                <a:spcPts val="1077"/>
              </a:spcBef>
              <a:buNone/>
            </a:pPr>
            <a:r>
              <a:rPr lang="ru-RU" sz="10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820583">
              <a:spcBef>
                <a:spcPts val="1077"/>
              </a:spcBef>
              <a:buNone/>
            </a:pPr>
            <a:r>
              <a:rPr lang="ru-RU" sz="10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820583">
              <a:spcBef>
                <a:spcPts val="1077"/>
              </a:spcBef>
              <a:buNone/>
            </a:pPr>
            <a:r>
              <a:rPr lang="ru-RU" sz="10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2662" y="604520"/>
            <a:ext cx="3268980" cy="1036320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2732" y="1640842"/>
            <a:ext cx="3268980" cy="4766927"/>
          </a:xfrm>
        </p:spPr>
        <p:txBody>
          <a:bodyPr lIns="101882"/>
          <a:lstStyle>
            <a:lvl1pPr marL="20376" marR="20376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7510" y="1054163"/>
            <a:ext cx="5088775" cy="5354322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040880" y="492050"/>
            <a:ext cx="2557066" cy="492252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80330"/>
            <a:ext cx="9052560" cy="1191768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108983" y="604520"/>
            <a:ext cx="2464308" cy="4773011"/>
          </a:xfrm>
        </p:spPr>
        <p:txBody>
          <a:bodyPr lIns="101882"/>
          <a:lstStyle>
            <a:lvl1pPr marL="50941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3628" y="493870"/>
            <a:ext cx="6517843" cy="492252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12" y="5647944"/>
            <a:ext cx="9002268" cy="119176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3212" y="601065"/>
            <a:ext cx="9002268" cy="474634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2340" y="604525"/>
            <a:ext cx="2179320" cy="595883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6740" y="604523"/>
            <a:ext cx="6537960" cy="595884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0456" y="492050"/>
            <a:ext cx="9137490" cy="352348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4614" y="2062900"/>
            <a:ext cx="8549640" cy="2072640"/>
          </a:xfrm>
        </p:spPr>
        <p:txBody>
          <a:bodyPr lIns="50941" rIns="50941" bIns="50941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94614" y="4176370"/>
            <a:ext cx="8549640" cy="1036320"/>
          </a:xfrm>
        </p:spPr>
        <p:txBody>
          <a:bodyPr lIns="203765" tIns="0"/>
          <a:lstStyle>
            <a:lvl1pPr marL="40753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12" y="5647944"/>
            <a:ext cx="9002268" cy="119176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3212" y="601065"/>
            <a:ext cx="9002268" cy="474634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0456" y="492051"/>
            <a:ext cx="9137490" cy="4920173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78" y="5585765"/>
            <a:ext cx="9002268" cy="766877"/>
          </a:xfrm>
        </p:spPr>
        <p:txBody>
          <a:bodyPr lIns="101882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178" y="6374415"/>
            <a:ext cx="9002268" cy="476707"/>
          </a:xfrm>
        </p:spPr>
        <p:txBody>
          <a:bodyPr lIns="132447" tIns="0" anchor="t"/>
          <a:lstStyle>
            <a:lvl1pPr marL="0" marR="40753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5787" y="601066"/>
            <a:ext cx="4325112" cy="49743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0896" y="601066"/>
            <a:ext cx="4325112" cy="49743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12" y="5647944"/>
            <a:ext cx="9002268" cy="1191768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946" y="656696"/>
            <a:ext cx="4325112" cy="897784"/>
          </a:xfrm>
        </p:spPr>
        <p:txBody>
          <a:bodyPr lIns="163012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17386" y="656696"/>
            <a:ext cx="4325112" cy="897784"/>
          </a:xfrm>
        </p:spPr>
        <p:txBody>
          <a:bodyPr lIns="152824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67946" y="1640840"/>
            <a:ext cx="4325112" cy="3955288"/>
          </a:xfrm>
        </p:spPr>
        <p:txBody>
          <a:bodyPr anchor="t"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17386" y="1640840"/>
            <a:ext cx="4325112" cy="3955288"/>
          </a:xfrm>
        </p:spPr>
        <p:txBody>
          <a:bodyPr anchor="t"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902641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660" indent="-225660" algn="l" defTabSz="902641" rtl="0" eaLnBrk="1" latinLnBrk="0" hangingPunct="1">
        <a:lnSpc>
          <a:spcPct val="90000"/>
        </a:lnSpc>
        <a:spcBef>
          <a:spcPts val="987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76981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301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621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94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26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58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0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622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32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64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96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28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92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24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56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0456" y="492050"/>
            <a:ext cx="9137490" cy="621792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53212" y="5650335"/>
            <a:ext cx="9002268" cy="1191768"/>
          </a:xfrm>
          <a:prstGeom prst="rect">
            <a:avLst/>
          </a:prstGeom>
        </p:spPr>
        <p:txBody>
          <a:bodyPr vert="horz" lIns="101882" tIns="50941" rIns="101882" bIns="50941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3212" y="601065"/>
            <a:ext cx="9002268" cy="4746346"/>
          </a:xfrm>
          <a:prstGeom prst="rect">
            <a:avLst/>
          </a:prstGeom>
        </p:spPr>
        <p:txBody>
          <a:bodyPr vert="horz" lIns="203765" tIns="101882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153961" y="6926792"/>
            <a:ext cx="251460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668561" y="6926792"/>
            <a:ext cx="251460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183161" y="6926792"/>
            <a:ext cx="50292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5459" indent="-295459" algn="l" rtl="0" eaLnBrk="1" latinLnBrk="0" hangingPunct="1">
        <a:spcBef>
          <a:spcPts val="279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11295" indent="-224141" algn="l" rtl="0" eaLnBrk="1" latinLnBrk="0" hangingPunct="1">
        <a:spcBef>
          <a:spcPts val="279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76189" indent="-203765" algn="l" rtl="0" eaLnBrk="1" latinLnBrk="0" hangingPunct="1">
        <a:spcBef>
          <a:spcPts val="279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083" indent="-203765" algn="l" rtl="0" eaLnBrk="1" latinLnBrk="0" hangingPunct="1">
        <a:spcBef>
          <a:spcPts val="256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54" indent="-203765" algn="l" rtl="0" eaLnBrk="1" latinLnBrk="0" hangingPunct="1">
        <a:spcBef>
          <a:spcPts val="279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60684" indent="-203765" algn="l" rtl="0" eaLnBrk="1" latinLnBrk="0" hangingPunct="1">
        <a:spcBef>
          <a:spcPts val="27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5014" indent="-203765" algn="l" rtl="0" eaLnBrk="1" latinLnBrk="0" hangingPunct="1">
        <a:spcBef>
          <a:spcPts val="28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39531" indent="-203765" algn="l" rtl="0" eaLnBrk="1" latinLnBrk="0" hangingPunct="1">
        <a:spcBef>
          <a:spcPts val="28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94238" indent="-203765" algn="l" rtl="0" eaLnBrk="1" latinLnBrk="0" hangingPunct="1">
        <a:spcBef>
          <a:spcPts val="28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 descr="77f078bbacc3668625303a9bf1298b38.jpg"/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 l="11192" r="11192"/>
          <a:stretch>
            <a:fillRect/>
          </a:stretch>
        </p:blipFill>
        <p:spPr>
          <a:xfrm>
            <a:off x="-2" y="1138034"/>
            <a:ext cx="3728854" cy="1260782"/>
          </a:xfrm>
          <a:ln>
            <a:noFill/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813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 rot="10800000" flipV="1">
            <a:off x="-1" y="1173627"/>
            <a:ext cx="861238" cy="495686"/>
          </a:xfrm>
        </p:spPr>
        <p:txBody>
          <a:bodyPr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защиты прав потребителей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2"/>
          </p:nvPr>
        </p:nvSpPr>
        <p:spPr>
          <a:xfrm>
            <a:off x="3603009" y="0"/>
            <a:ext cx="6687401" cy="7772400"/>
          </a:xfrm>
          <a:gradFill>
            <a:gsLst>
              <a:gs pos="20000">
                <a:schemeClr val="dk1">
                  <a:tint val="9000"/>
                </a:schemeClr>
              </a:gs>
              <a:gs pos="100000">
                <a:schemeClr val="dk1">
                  <a:tint val="70000"/>
                  <a:satMod val="100000"/>
                </a:schemeClr>
              </a:gs>
            </a:gsLst>
            <a:lin ang="2700000" scaled="1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5"/>
          </p:nvPr>
        </p:nvSpPr>
        <p:spPr>
          <a:xfrm rot="10432882" flipV="1">
            <a:off x="85585" y="1713865"/>
            <a:ext cx="945879" cy="10174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Оказание услуг сервисными центрами 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7"/>
          </p:nvPr>
        </p:nvSpPr>
        <p:spPr>
          <a:xfrm>
            <a:off x="3693227" y="5195456"/>
            <a:ext cx="2173184" cy="2392876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750" b="1" dirty="0" smtClean="0">
                <a:solidFill>
                  <a:schemeClr val="tx1"/>
                </a:solidFill>
              </a:rPr>
              <a:t>Управление </a:t>
            </a:r>
            <a:r>
              <a:rPr lang="ru-RU" sz="750" b="1" dirty="0" err="1" smtClean="0">
                <a:solidFill>
                  <a:schemeClr val="tx1"/>
                </a:solidFill>
              </a:rPr>
              <a:t>Роспотребнадзора</a:t>
            </a:r>
            <a:r>
              <a:rPr lang="ru-RU" sz="750" b="1" dirty="0" smtClean="0">
                <a:solidFill>
                  <a:schemeClr val="tx1"/>
                </a:solidFill>
              </a:rPr>
              <a:t> по Ростовской области</a:t>
            </a:r>
          </a:p>
          <a:p>
            <a:pPr algn="ctr">
              <a:spcBef>
                <a:spcPts val="0"/>
              </a:spcBef>
            </a:pPr>
            <a:endParaRPr lang="en-US" sz="750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750" b="1" dirty="0" smtClean="0">
                <a:solidFill>
                  <a:schemeClr val="tx1"/>
                </a:solidFill>
              </a:rPr>
              <a:t>г. Ростов-на-Дону, ул. Селиванова, 66</a:t>
            </a:r>
          </a:p>
          <a:p>
            <a:pPr algn="ctr">
              <a:spcBef>
                <a:spcPts val="0"/>
              </a:spcBef>
            </a:pPr>
            <a:r>
              <a:rPr lang="ru-RU" sz="750" b="1" dirty="0" smtClean="0">
                <a:solidFill>
                  <a:schemeClr val="tx1"/>
                </a:solidFill>
              </a:rPr>
              <a:t>тел.:8 (863) 282-82-63/64, </a:t>
            </a:r>
          </a:p>
          <a:p>
            <a:pPr algn="ctr">
              <a:spcBef>
                <a:spcPts val="0"/>
              </a:spcBef>
            </a:pPr>
            <a:r>
              <a:rPr lang="ru-RU" sz="750" b="1" dirty="0" smtClean="0">
                <a:solidFill>
                  <a:schemeClr val="tx1"/>
                </a:solidFill>
              </a:rPr>
              <a:t>ФБУЗ»</a:t>
            </a:r>
            <a:r>
              <a:rPr lang="ru-RU" sz="750" b="1" dirty="0" err="1" smtClean="0">
                <a:solidFill>
                  <a:schemeClr val="tx1"/>
                </a:solidFill>
              </a:rPr>
              <a:t>ЦГиЭ</a:t>
            </a:r>
            <a:r>
              <a:rPr lang="ru-RU" sz="750" b="1" dirty="0" smtClean="0">
                <a:solidFill>
                  <a:schemeClr val="tx1"/>
                </a:solidFill>
              </a:rPr>
              <a:t> в РО»</a:t>
            </a:r>
          </a:p>
          <a:p>
            <a:pPr algn="ctr">
              <a:spcBef>
                <a:spcPts val="0"/>
              </a:spcBef>
            </a:pPr>
            <a:endParaRPr lang="en-US" sz="750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750" b="1" dirty="0" err="1" smtClean="0">
                <a:solidFill>
                  <a:schemeClr val="tx1"/>
                </a:solidFill>
              </a:rPr>
              <a:t>Г.Ростов</a:t>
            </a:r>
            <a:r>
              <a:rPr lang="ru-RU" sz="750" b="1" dirty="0" smtClean="0">
                <a:solidFill>
                  <a:schemeClr val="tx1"/>
                </a:solidFill>
              </a:rPr>
              <a:t>-на-Дону, ул.Космонавтов, 29, </a:t>
            </a:r>
          </a:p>
          <a:p>
            <a:pPr algn="ctr">
              <a:spcBef>
                <a:spcPts val="0"/>
              </a:spcBef>
            </a:pPr>
            <a:r>
              <a:rPr lang="ru-RU" sz="750" b="1" dirty="0" smtClean="0">
                <a:solidFill>
                  <a:schemeClr val="tx1"/>
                </a:solidFill>
              </a:rPr>
              <a:t>тел.:8 (863) 235-19-00 </a:t>
            </a:r>
          </a:p>
          <a:p>
            <a:pPr algn="ctr">
              <a:spcBef>
                <a:spcPts val="0"/>
              </a:spcBef>
            </a:pPr>
            <a:r>
              <a:rPr lang="en-US" sz="750" b="1" dirty="0" smtClean="0">
                <a:solidFill>
                  <a:schemeClr val="tx1"/>
                </a:solidFill>
              </a:rPr>
              <a:t>http://www.61rospotrebnadzor.ru</a:t>
            </a:r>
            <a:endParaRPr lang="ru-RU" sz="750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750" dirty="0" smtClean="0">
                <a:solidFill>
                  <a:schemeClr val="tx1"/>
                </a:solidFill>
              </a:rPr>
              <a:t>раздел «прием обращений»</a:t>
            </a:r>
          </a:p>
          <a:p>
            <a:pPr algn="ctr">
              <a:spcBef>
                <a:spcPts val="0"/>
              </a:spcBef>
            </a:pPr>
            <a:r>
              <a:rPr lang="ru-RU" sz="750" dirty="0" smtClean="0">
                <a:solidFill>
                  <a:schemeClr val="tx1"/>
                </a:solidFill>
              </a:rPr>
              <a:t>Режим работы: с 09:00 до 18:00</a:t>
            </a:r>
          </a:p>
          <a:p>
            <a:pPr algn="ctr">
              <a:spcBef>
                <a:spcPts val="0"/>
              </a:spcBef>
            </a:pPr>
            <a:r>
              <a:rPr lang="ru-RU" sz="750" dirty="0" smtClean="0">
                <a:solidFill>
                  <a:schemeClr val="tx1"/>
                </a:solidFill>
              </a:rPr>
              <a:t>понедельник-пятница</a:t>
            </a:r>
            <a:endParaRPr lang="en-US" sz="75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endParaRPr lang="ru-RU" sz="75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750" b="1" dirty="0" smtClean="0">
                <a:solidFill>
                  <a:schemeClr val="tx1"/>
                </a:solidFill>
              </a:rPr>
              <a:t>Онлайн консультация на сайте</a:t>
            </a:r>
            <a:r>
              <a:rPr lang="en-US" sz="750" b="1" dirty="0" smtClean="0">
                <a:solidFill>
                  <a:schemeClr val="tx1"/>
                </a:solidFill>
              </a:rPr>
              <a:t>: </a:t>
            </a:r>
          </a:p>
          <a:p>
            <a:pPr algn="ctr">
              <a:spcBef>
                <a:spcPts val="0"/>
              </a:spcBef>
            </a:pPr>
            <a:r>
              <a:rPr lang="en-US" sz="750" b="1" dirty="0" smtClean="0">
                <a:solidFill>
                  <a:schemeClr val="tx1"/>
                </a:solidFill>
              </a:rPr>
              <a:t>zpp.rospotrbnadzor.ru</a:t>
            </a:r>
            <a:endParaRPr lang="ru-RU" sz="750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8"/>
          </p:nvPr>
        </p:nvSpPr>
        <p:spPr>
          <a:xfrm>
            <a:off x="5878286" y="5172322"/>
            <a:ext cx="1401288" cy="2427886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КРУГЛОСУТОЧНАЯ «ГОРЯЧАЯ ЛИНИЯ»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В период проведения чемпионата мира-2018 по футболу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8 (928) 169-96-18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8 (918) 554-00-42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8 (863) 294-00-42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Телефон Единого консультационного центра </a:t>
            </a:r>
            <a:r>
              <a:rPr lang="ru-RU" dirty="0" err="1" smtClean="0">
                <a:solidFill>
                  <a:schemeClr val="tx1"/>
                </a:solidFill>
              </a:rPr>
              <a:t>Роспотребнадзора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8-800-555-49-43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ЛИЧНЫЙ ПРИЕМ</a:t>
            </a: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Ежедневно </a:t>
            </a: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ПН-ПТ 09.00-20.00,</a:t>
            </a: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СБ-ВС 10.00-15.00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9"/>
          </p:nvPr>
        </p:nvSpPr>
        <p:spPr>
          <a:xfrm>
            <a:off x="3764478" y="570017"/>
            <a:ext cx="3321192" cy="1757548"/>
          </a:xfrm>
        </p:spPr>
        <p:txBody>
          <a:bodyPr/>
          <a:lstStyle/>
          <a:p>
            <a:endParaRPr lang="ru-RU" sz="1000" dirty="0"/>
          </a:p>
        </p:txBody>
      </p:sp>
      <p:sp>
        <p:nvSpPr>
          <p:cNvPr id="25" name="Текст 3"/>
          <p:cNvSpPr>
            <a:spLocks noGrp="1"/>
          </p:cNvSpPr>
          <p:nvPr>
            <p:ph type="body" sz="quarter" idx="12"/>
          </p:nvPr>
        </p:nvSpPr>
        <p:spPr>
          <a:xfrm>
            <a:off x="0" y="1"/>
            <a:ext cx="3252867" cy="1948720"/>
          </a:xfrm>
          <a:solidFill>
            <a:schemeClr val="tx1"/>
          </a:soli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400" b="1" i="0" dirty="0">
              <a:solidFill>
                <a:schemeClr val="tx2"/>
              </a:solidFill>
              <a:latin typeface="Verdana"/>
            </a:endParaRPr>
          </a:p>
          <a:p>
            <a:pPr marL="0" indent="0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400" dirty="0">
              <a:solidFill>
                <a:schemeClr val="tx2"/>
              </a:solidFill>
              <a:latin typeface="Verdana"/>
            </a:endParaRPr>
          </a:p>
          <a:p>
            <a:pPr marL="0" indent="0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400" b="1" i="0" dirty="0">
              <a:solidFill>
                <a:schemeClr val="tx2"/>
              </a:solidFill>
              <a:latin typeface="Verdana"/>
            </a:endParaRPr>
          </a:p>
          <a:p>
            <a:pPr marL="0" indent="0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400" b="1" i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400" b="1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3610099" cy="11327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005840">
              <a:spcBef>
                <a:spcPts val="1100"/>
              </a:spcBef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endParaRPr lang="ru-RU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1005840">
              <a:spcBef>
                <a:spcPts val="1100"/>
              </a:spcBef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по Ростовской области</a:t>
            </a:r>
          </a:p>
          <a:p>
            <a:pPr lvl="0" algn="ctr" defTabSz="1005840">
              <a:spcBef>
                <a:spcPts val="1100"/>
              </a:spcBef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ФБУЗ «</a:t>
            </a:r>
            <a:r>
              <a:rPr lang="ru-RU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РО» </a:t>
            </a:r>
          </a:p>
          <a:p>
            <a:pPr lvl="0" algn="ctr" defTabSz="1005840">
              <a:spcBef>
                <a:spcPts val="1100"/>
              </a:spcBef>
            </a:pP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5" y="172192"/>
            <a:ext cx="751294" cy="6764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-3" y="2554430"/>
            <a:ext cx="2624447" cy="27313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50" dirty="0" smtClean="0">
              <a:solidFill>
                <a:srgbClr val="2C2C2E"/>
              </a:solidFill>
            </a:endParaRPr>
          </a:p>
          <a:p>
            <a:r>
              <a:rPr lang="ru-RU" sz="950" dirty="0" smtClean="0">
                <a:solidFill>
                  <a:srgbClr val="2C2C2E"/>
                </a:solidFill>
              </a:rPr>
              <a:t>Передавая свое имущество для оказания услуги по его ремонту, необходимо заключить с исполнителем  договор, в котором обязательно должна содержаться следующая информация:</a:t>
            </a:r>
          </a:p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rgbClr val="2C2C2E"/>
                </a:solidFill>
              </a:rPr>
              <a:t> наименование и адрес исполнителя; </a:t>
            </a:r>
          </a:p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rgbClr val="2C2C2E"/>
                </a:solidFill>
              </a:rPr>
              <a:t> вид и цена работы</a:t>
            </a:r>
            <a:r>
              <a:rPr lang="en-US" sz="950" dirty="0" smtClean="0">
                <a:solidFill>
                  <a:srgbClr val="2C2C2E"/>
                </a:solidFill>
              </a:rPr>
              <a:t>/</a:t>
            </a:r>
            <a:r>
              <a:rPr lang="ru-RU" sz="950" dirty="0" smtClean="0">
                <a:solidFill>
                  <a:srgbClr val="2C2C2E"/>
                </a:solidFill>
              </a:rPr>
              <a:t>услуги;</a:t>
            </a:r>
          </a:p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rgbClr val="2C2C2E"/>
                </a:solidFill>
              </a:rPr>
              <a:t> точное наименование, описание и цена передаваемой вещи;</a:t>
            </a:r>
          </a:p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rgbClr val="2C2C2E"/>
                </a:solidFill>
              </a:rPr>
              <a:t> условие оплаты(отметка об оплате), дате приема и исполнения заказа;</a:t>
            </a:r>
          </a:p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rgbClr val="2C2C2E"/>
                </a:solidFill>
              </a:rPr>
              <a:t> подписи заказчика и исполнителя</a:t>
            </a:r>
          </a:p>
        </p:txBody>
      </p:sp>
      <p:sp>
        <p:nvSpPr>
          <p:cNvPr id="28" name="Нашивка 27"/>
          <p:cNvSpPr/>
          <p:nvPr/>
        </p:nvSpPr>
        <p:spPr>
          <a:xfrm>
            <a:off x="605642" y="2554430"/>
            <a:ext cx="2303813" cy="219076"/>
          </a:xfrm>
          <a:prstGeom prst="chevron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23"/>
          </p:nvPr>
        </p:nvSpPr>
        <p:spPr>
          <a:xfrm>
            <a:off x="0" y="6187042"/>
            <a:ext cx="3574472" cy="1585358"/>
          </a:xfrm>
          <a:gradFill flip="none" rotWithShape="1">
            <a:gsLst>
              <a:gs pos="5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В случае полной или частичной утраты (повреждения) вещи, принятой от потребителя, исполнитель обязан в трехдневный срок заменить его однородной вещью аналогичного качества или по желания потребителя изготовить из однородного материала в разумный срок, а при отсутствии однородного материала (вещи) аналогичного качества  - возместить двукратную цену утраченного (поврежденного) материала, вещи, а также расходы, понесенные потребителем</a:t>
            </a:r>
          </a:p>
          <a:p>
            <a:pPr algn="ctr">
              <a:spcBef>
                <a:spcPts val="0"/>
              </a:spcBef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5415146"/>
            <a:ext cx="3550722" cy="7718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chemeClr val="tx1"/>
                </a:solidFill>
              </a:rPr>
              <a:t> предупредить потребителя о непригодности или недоброкачественности переданного потребителем материала (вещи)</a:t>
            </a:r>
          </a:p>
          <a:p>
            <a:pPr>
              <a:buFont typeface="Arial" pitchFamily="34" charset="0"/>
              <a:buChar char="•"/>
            </a:pPr>
            <a:r>
              <a:rPr lang="ru-RU" sz="950" dirty="0" smtClean="0">
                <a:solidFill>
                  <a:schemeClr val="tx1"/>
                </a:solidFill>
              </a:rPr>
              <a:t> представить отчет об израсходовании материла и возвратить остаток</a:t>
            </a:r>
            <a:endParaRPr lang="ru-RU" sz="950" dirty="0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10800000" flipV="1">
            <a:off x="617518" y="5248891"/>
            <a:ext cx="2173184" cy="166255"/>
          </a:xfrm>
          <a:prstGeom prst="chevron">
            <a:avLst/>
          </a:prstGeom>
          <a:solidFill>
            <a:srgbClr val="C00000">
              <a:alpha val="9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bg1"/>
                </a:solidFill>
              </a:rPr>
              <a:t>ИСПОЛНИТЕЛЬ ОБЯЗАН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81351" y="0"/>
            <a:ext cx="3550722" cy="34438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ПРАВА ПОТРЕБИТЕЛЯ В СЛУЧАЕ</a:t>
            </a:r>
            <a:endParaRPr lang="ru-RU" sz="1200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681352" y="380011"/>
          <a:ext cx="3562596" cy="30253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97673"/>
                <a:gridCol w="1964923"/>
              </a:tblGrid>
              <a:tr h="749997"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Нарушены</a:t>
                      </a:r>
                      <a:r>
                        <a:rPr lang="ru-RU" sz="950" baseline="0" dirty="0" smtClean="0"/>
                        <a:t> сроки выполнения работы</a:t>
                      </a:r>
                      <a:r>
                        <a:rPr lang="en-US" sz="950" baseline="0" dirty="0" smtClean="0"/>
                        <a:t>/</a:t>
                      </a:r>
                      <a:r>
                        <a:rPr lang="ru-RU" sz="950" baseline="0" dirty="0" smtClean="0"/>
                        <a:t>услуги</a:t>
                      </a:r>
                      <a:endParaRPr lang="ru-RU" sz="95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Обнаружены</a:t>
                      </a:r>
                      <a:r>
                        <a:rPr lang="ru-RU" sz="950" baseline="0" dirty="0" smtClean="0"/>
                        <a:t> недостатки выполненной работы</a:t>
                      </a:r>
                      <a:r>
                        <a:rPr lang="en-US" sz="950" baseline="0" dirty="0" smtClean="0"/>
                        <a:t>/</a:t>
                      </a:r>
                      <a:r>
                        <a:rPr lang="ru-RU" sz="950" baseline="0" dirty="0" smtClean="0"/>
                        <a:t>услуги</a:t>
                      </a:r>
                      <a:endParaRPr lang="ru-RU" sz="95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678746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/>
                        <a:t>Назначить</a:t>
                      </a:r>
                      <a:r>
                        <a:rPr lang="ru-RU" sz="950" b="1" baseline="0" dirty="0" smtClean="0"/>
                        <a:t> исполнителю новый срок</a:t>
                      </a:r>
                      <a:endParaRPr lang="ru-RU" sz="95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/>
                        <a:t>Потребовать</a:t>
                      </a:r>
                      <a:r>
                        <a:rPr lang="ru-RU" sz="950" b="1" baseline="0" dirty="0" smtClean="0"/>
                        <a:t> безвозмездного устранения недостатков</a:t>
                      </a:r>
                      <a:endParaRPr lang="ru-RU" sz="95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56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950" b="1" dirty="0" smtClean="0"/>
                        <a:t>Потребовать</a:t>
                      </a:r>
                      <a:r>
                        <a:rPr lang="ru-RU" sz="950" b="1" baseline="0" dirty="0" smtClean="0"/>
                        <a:t> соответствующего уменьшения цены</a:t>
                      </a:r>
                      <a:endParaRPr lang="ru-RU" sz="95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52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950" b="1" dirty="0" smtClean="0"/>
                        <a:t>Поручит</a:t>
                      </a:r>
                      <a:r>
                        <a:rPr lang="ru-RU" sz="950" b="1" baseline="0" dirty="0" smtClean="0"/>
                        <a:t>ь выполнение работы по изготовлению</a:t>
                      </a:r>
                      <a:r>
                        <a:rPr lang="en-US" sz="950" b="1" baseline="0" dirty="0" smtClean="0"/>
                        <a:t>/</a:t>
                      </a:r>
                      <a:r>
                        <a:rPr lang="ru-RU" sz="950" b="1" baseline="0" dirty="0" smtClean="0"/>
                        <a:t>устранению недостатков третьим лицам</a:t>
                      </a:r>
                      <a:r>
                        <a:rPr lang="en-US" sz="950" b="1" baseline="0" dirty="0" smtClean="0"/>
                        <a:t>/</a:t>
                      </a:r>
                      <a:r>
                        <a:rPr lang="ru-RU" sz="950" b="1" baseline="0" dirty="0" smtClean="0"/>
                        <a:t>устранить недостаток самостоятельно и потребовать возмещения понесенных расходов</a:t>
                      </a:r>
                      <a:endParaRPr lang="ru-RU" sz="95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6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950" b="1" dirty="0" smtClean="0"/>
                        <a:t>Отказаться от исполнения договора и потребовать полного возмещения убытков </a:t>
                      </a:r>
                      <a:endParaRPr lang="ru-RU" sz="9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Правая круглая скобка 45"/>
          <p:cNvSpPr/>
          <p:nvPr/>
        </p:nvSpPr>
        <p:spPr>
          <a:xfrm>
            <a:off x="4762005" y="3966358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Нашивка 46"/>
          <p:cNvSpPr/>
          <p:nvPr/>
        </p:nvSpPr>
        <p:spPr>
          <a:xfrm>
            <a:off x="3705104" y="3455719"/>
            <a:ext cx="2446314" cy="273133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</a:rPr>
              <a:t>ВАЖНО ЗНАТЬ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45725" y="3752603"/>
            <a:ext cx="2529444" cy="14250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Потребитель имеет право отказаться от выполнения работы</a:t>
            </a:r>
            <a:r>
              <a:rPr lang="en-US" sz="900" b="1" dirty="0" smtClean="0">
                <a:solidFill>
                  <a:schemeClr val="tx1"/>
                </a:solidFill>
              </a:rPr>
              <a:t>/</a:t>
            </a:r>
            <a:r>
              <a:rPr lang="ru-RU" sz="900" b="1" dirty="0" smtClean="0">
                <a:solidFill>
                  <a:schemeClr val="tx1"/>
                </a:solidFill>
              </a:rPr>
              <a:t>оказания услуги в любой момент до истечения  срока действия договора, при этом возместить исполнителю затраты, понесенные им в связи с исполнением обязательств по данному договору.</a:t>
            </a:r>
            <a:endParaRPr lang="ru-RU" sz="900" b="1" dirty="0">
              <a:solidFill>
                <a:schemeClr val="tx1"/>
              </a:solidFill>
            </a:endParaRPr>
          </a:p>
        </p:txBody>
      </p:sp>
      <p:pic>
        <p:nvPicPr>
          <p:cNvPr id="49" name="Рисунок 48" descr="УПРАВЛЕНИЕ СЕРВИСА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2212" y="3479470"/>
            <a:ext cx="1067362" cy="1638794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398816" y="2797257"/>
            <a:ext cx="1151906" cy="2422566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40" dirty="0" smtClean="0"/>
              <a:t>Необходимо понимать что, в соответствии со ст.35 Закона РФ «О защите прав потребителей», если работа выполняется с вещью потребителя, исполнитель отвечает за сохранность этой вещи и правильное ее использование</a:t>
            </a:r>
            <a:endParaRPr lang="ru-RU" sz="94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879592"/>
            <a:ext cx="3610099" cy="21969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НЕ ДЛЯ ПРОДАЖИ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5104" y="7552707"/>
            <a:ext cx="3586345" cy="219693"/>
          </a:xfrm>
          <a:prstGeom prst="rect">
            <a:avLst/>
          </a:prstGeom>
          <a:ln/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</a:rPr>
              <a:t>Г</a:t>
            </a:r>
            <a:r>
              <a:rPr lang="ru-RU" sz="1000" dirty="0" smtClean="0">
                <a:solidFill>
                  <a:schemeClr val="tx1"/>
                </a:solidFill>
              </a:rPr>
              <a:t>г. Ростов-на-Дону, 2018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3267</TotalTime>
  <Words>418</Words>
  <Application>Microsoft Office PowerPoint</Application>
  <PresentationFormat>Произвольный</PresentationFormat>
  <Paragraphs>65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Аспект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Владимир Савченко</cp:lastModifiedBy>
  <cp:revision>94</cp:revision>
  <cp:lastPrinted>2018-05-18T14:54:34Z</cp:lastPrinted>
  <dcterms:created xsi:type="dcterms:W3CDTF">2017-10-20T08:50:02Z</dcterms:created>
  <dcterms:modified xsi:type="dcterms:W3CDTF">2018-05-28T17:53:50Z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